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00CC"/>
    <a:srgbClr val="FF3300"/>
    <a:srgbClr val="00CC00"/>
    <a:srgbClr val="FF66FF"/>
    <a:srgbClr val="00FFFF"/>
    <a:srgbClr val="FFFF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13" autoAdjust="0"/>
    <p:restoredTop sz="94660"/>
  </p:normalViewPr>
  <p:slideViewPr>
    <p:cSldViewPr>
      <p:cViewPr varScale="1">
        <p:scale>
          <a:sx n="85" d="100"/>
          <a:sy n="85" d="100"/>
        </p:scale>
        <p:origin x="6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E848C-6DF7-4FE8-822C-38B1E87D0EB1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916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80289-4776-42B5-A65C-9B895662D674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374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7FCE1-5432-4BA4-BEA6-F900CC6E6196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347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B964E-DC97-47DB-84D8-467F12AD7B61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800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CDFCA-2F03-44AD-BFBF-7171B96FD5A5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158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14B16-5933-47CA-8FE9-12EC1172F0D0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3768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2E573-9303-4661-B3F4-CFF1F4604FAE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5204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E79E3-F4AD-43E1-9B9F-1703FAABF807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110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325AF-394F-436E-9C70-2F79D609AEAE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800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38CB9-8B78-4EDE-9170-1869D91688D9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9774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9DCDF-0802-4687-A759-7B94AEA16698}" type="slidenum">
              <a:rPr lang="en-US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1234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574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574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574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8EE30A-1F9E-4091-99E4-ACDFA8692F64}" type="slidenum">
              <a:rPr lang="en-US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My%20Music\If_Tomorrow_Never_Comes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90600"/>
            <a:ext cx="8424936" cy="1143000"/>
          </a:xfrm>
        </p:spPr>
        <p:txBody>
          <a:bodyPr/>
          <a:lstStyle/>
          <a:p>
            <a:pPr algn="l"/>
            <a:r>
              <a:rPr lang="en-US" sz="6600" baseline="6000" dirty="0">
                <a:solidFill>
                  <a:schemeClr val="tx1"/>
                </a:solidFill>
                <a:latin typeface="Arial Black" pitchFamily="34" charset="0"/>
              </a:rPr>
              <a:t>A Conta Bancária da Vida </a:t>
            </a:r>
          </a:p>
        </p:txBody>
      </p:sp>
      <p:pic>
        <p:nvPicPr>
          <p:cNvPr id="564229" name="Picture 5" descr="pe01194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5943600" cy="349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4232" name="If_Tomorrow_Never_Comes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3200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16081">
    <p:sndAc>
      <p:stSnd loop="1">
        <p:snd r:embed="rId4" name="Enya- One by On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4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5642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4232"/>
                </p:tgtEl>
              </p:cMediaNode>
            </p:audio>
          </p:childTnLst>
        </p:cTn>
      </p:par>
    </p:tnLst>
    <p:bldLst>
      <p:bldP spid="564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5253" name="Picture 5" descr="bs0050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4648200"/>
            <a:ext cx="1589087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60" y="19472"/>
            <a:ext cx="9144000" cy="44196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pt-BR" sz="2800" b="1" i="1" dirty="0">
                <a:solidFill>
                  <a:schemeClr val="accent3"/>
                </a:solidFill>
                <a:latin typeface="Arial Black" pitchFamily="34" charset="0"/>
              </a:rPr>
              <a:t>Imagine que você tenha uma conta corrente e a </a:t>
            </a:r>
            <a:r>
              <a:rPr lang="pt-BR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cada manhã </a:t>
            </a:r>
            <a:r>
              <a:rPr lang="pt-BR" sz="2800" b="1" i="1" dirty="0">
                <a:solidFill>
                  <a:srgbClr val="FFFF00"/>
                </a:solidFill>
                <a:latin typeface="Arial Black" pitchFamily="34" charset="0"/>
              </a:rPr>
              <a:t>você acorda com um saldo de</a:t>
            </a:r>
            <a:r>
              <a:rPr lang="pt-BR" sz="2800" b="1" i="1" dirty="0">
                <a:latin typeface="Arial Black" pitchFamily="34" charset="0"/>
              </a:rPr>
              <a:t> </a:t>
            </a: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R$ 86.400,00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  <a:p>
            <a:pPr>
              <a:lnSpc>
                <a:spcPct val="140000"/>
              </a:lnSpc>
            </a:pP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Só que não é permitido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transferir o saldo</a:t>
            </a:r>
            <a:r>
              <a:rPr lang="pt-BR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para o dia seguinte.</a:t>
            </a:r>
            <a:r>
              <a:rPr lang="en-US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Todas as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noites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 seu saldo é zerado, mesmo que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você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não tenha conseguido</a:t>
            </a:r>
            <a:br>
              <a:rPr lang="pt-BR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</a:br>
            <a:r>
              <a:rPr lang="pt-BR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gastá-lo durante o dia</a:t>
            </a:r>
            <a:r>
              <a:rPr lang="en-US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 que você faria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?</a:t>
            </a:r>
          </a:p>
          <a:p>
            <a:pPr>
              <a:lnSpc>
                <a:spcPct val="140000"/>
              </a:lnSpc>
            </a:pPr>
            <a:r>
              <a:rPr lang="pt-B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Gastaria cada centavo, é claro!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!!!!</a:t>
            </a:r>
          </a:p>
          <a:p>
            <a:pPr>
              <a:lnSpc>
                <a:spcPct val="140000"/>
              </a:lnSpc>
              <a:buFontTx/>
              <a:buNone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140000"/>
              </a:lnSpc>
            </a:pP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565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534414"/>
              </p:ext>
            </p:extLst>
          </p:nvPr>
        </p:nvGraphicFramePr>
        <p:xfrm>
          <a:off x="6084168" y="4000500"/>
          <a:ext cx="3030794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76" name="Clip" r:id="rId5" imgW="5557680" imgH="3934080" progId="MS_ClipArt_Gallery.2">
                  <p:embed/>
                </p:oleObj>
              </mc:Choice>
              <mc:Fallback>
                <p:oleObj name="Clip" r:id="rId5" imgW="5557680" imgH="393408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000500"/>
                        <a:ext cx="3030794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advTm="553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6278" name="Object 6"/>
          <p:cNvGraphicFramePr>
            <a:graphicFrameLocks noChangeAspect="1"/>
          </p:cNvGraphicFramePr>
          <p:nvPr/>
        </p:nvGraphicFramePr>
        <p:xfrm>
          <a:off x="7151688" y="765175"/>
          <a:ext cx="1992312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302" name="Clip" r:id="rId4" imgW="1309680" imgH="3926880" progId="MS_ClipArt_Gallery.2">
                  <p:embed/>
                </p:oleObj>
              </mc:Choice>
              <mc:Fallback>
                <p:oleObj name="Clip" r:id="rId4" imgW="1309680" imgH="392688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88" y="765175"/>
                        <a:ext cx="1992312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Todos nos somos clientes deste </a:t>
            </a:r>
            <a:r>
              <a:rPr lang="en-US" sz="3000" b="1" i="1" dirty="0">
                <a:solidFill>
                  <a:srgbClr val="FFFF00"/>
                </a:solidFill>
                <a:latin typeface="Arial Black" pitchFamily="34" charset="0"/>
              </a:rPr>
              <a:t>“banco” </a:t>
            </a:r>
            <a:r>
              <a:rPr lang="en-US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que estamos falando.</a:t>
            </a:r>
            <a:r>
              <a:rPr lang="en-US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Ele se chama</a:t>
            </a:r>
            <a:r>
              <a:rPr lang="en-US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 Black" pitchFamily="34" charset="0"/>
              </a:rPr>
              <a:t>TEMPO.</a:t>
            </a:r>
            <a:endParaRPr lang="en-US" sz="2800" b="1" i="1" dirty="0">
              <a:solidFill>
                <a:srgbClr val="FFFF00"/>
              </a:solidFill>
              <a:latin typeface="Arial Black" pitchFamily="34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pt-BR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Todas as </a:t>
            </a:r>
            <a:r>
              <a:rPr lang="pt-BR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manhãs,</a:t>
            </a:r>
            <a:r>
              <a:rPr lang="pt-BR" sz="2800" b="1" i="1" dirty="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pt-BR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é creditado a você            </a:t>
            </a:r>
            <a:r>
              <a:rPr lang="pt-B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86.400</a:t>
            </a:r>
            <a:r>
              <a:rPr lang="pt-BR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segundos.</a:t>
            </a:r>
            <a:endParaRPr lang="en-US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pt-BR" sz="2800" b="1" i="1" dirty="0">
                <a:solidFill>
                  <a:schemeClr val="accent3"/>
                </a:solidFill>
                <a:latin typeface="Arial Black" pitchFamily="34" charset="0"/>
              </a:rPr>
              <a:t>Todas as noites </a:t>
            </a:r>
            <a:r>
              <a:rPr lang="pt-B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 saldo </a:t>
            </a:r>
            <a:r>
              <a:rPr lang="pt-BR" sz="2800" b="1" i="1" dirty="0">
                <a:solidFill>
                  <a:schemeClr val="accent3"/>
                </a:solidFill>
                <a:latin typeface="Arial Black" pitchFamily="34" charset="0"/>
              </a:rPr>
              <a:t>é debitado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800" b="1" i="1" dirty="0">
                <a:solidFill>
                  <a:schemeClr val="accent3"/>
                </a:solidFill>
                <a:latin typeface="Arial Black" pitchFamily="34" charset="0"/>
              </a:rPr>
              <a:t>como perda, </a:t>
            </a:r>
            <a:r>
              <a:rPr lang="pt-B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tudo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 o que </a:t>
            </a:r>
            <a:r>
              <a:rPr lang="en-US" sz="2800" b="1" i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você falhou </a:t>
            </a:r>
            <a:br>
              <a:rPr lang="en-US" sz="2800" b="1" i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</a:br>
            <a:r>
              <a:rPr lang="en-US" sz="2800" b="1" i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em investir em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bons propósitos.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lnSpc>
                <a:spcPct val="110000"/>
              </a:lnSpc>
            </a:pPr>
            <a:r>
              <a:rPr lang="pt-BR" sz="2800" b="1" i="1" dirty="0">
                <a:solidFill>
                  <a:srgbClr val="FF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Não é permitido acumular este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800" b="1" i="1" dirty="0">
                <a:solidFill>
                  <a:srgbClr val="FF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saldo para o </a:t>
            </a:r>
            <a:r>
              <a:rPr lang="pt-BR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dia seguinte.</a:t>
            </a:r>
            <a:endParaRPr lang="en-US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pt-BR" sz="2800" b="1" i="1" dirty="0">
                <a:solidFill>
                  <a:srgbClr val="FF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Todas as </a:t>
            </a:r>
            <a:r>
              <a:rPr lang="pt-BR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manhãs</a:t>
            </a:r>
            <a:r>
              <a:rPr lang="pt-BR" sz="2800" b="1" i="1" dirty="0">
                <a:solidFill>
                  <a:srgbClr val="FF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a sua conta é reiniciada, e todas as </a:t>
            </a:r>
            <a:r>
              <a:rPr lang="pt-BR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noites</a:t>
            </a:r>
            <a:r>
              <a:rPr lang="pt-B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sz="2800" b="1" i="1" dirty="0">
                <a:solidFill>
                  <a:srgbClr val="FF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as sobras do dia se evaporam. </a:t>
            </a:r>
            <a:endParaRPr lang="en-US" sz="2800" b="1" i="1" dirty="0">
              <a:solidFill>
                <a:srgbClr val="FFCC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</p:spTree>
    <p:custDataLst>
      <p:tags r:id="rId2"/>
    </p:custDataLst>
  </p:cSld>
  <p:clrMapOvr>
    <a:masterClrMapping/>
  </p:clrMapOvr>
  <p:transition advTm="719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961"/>
            <a:ext cx="9144000" cy="4343400"/>
          </a:xfrm>
        </p:spPr>
        <p:txBody>
          <a:bodyPr/>
          <a:lstStyle/>
          <a:p>
            <a:r>
              <a:rPr lang="pt-BR" sz="2800" b="1" i="1" dirty="0">
                <a:solidFill>
                  <a:srgbClr val="FF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Não há volta. Se você falha em usar o depósito do </a:t>
            </a:r>
            <a:r>
              <a:rPr lang="pt-B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dia, a perda é sua.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  <a:p>
            <a:r>
              <a:rPr lang="pt-BR" sz="2800" b="1" i="1" dirty="0">
                <a:solidFill>
                  <a:srgbClr val="FF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Você deve viver no presente o seu depósito </a:t>
            </a:r>
            <a:r>
              <a:rPr lang="pt-BR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diário.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pt-BR" b="1" i="1" dirty="0">
                <a:solidFill>
                  <a:srgbClr val="FFFF00"/>
                </a:solidFill>
                <a:latin typeface="Arial Black" pitchFamily="34" charset="0"/>
              </a:rPr>
              <a:t>Invista, então, no que for melhor, na    sua</a:t>
            </a:r>
            <a:r>
              <a:rPr lang="pt-BR" b="1" i="1" dirty="0">
                <a:latin typeface="Arial Black" pitchFamily="34" charset="0"/>
              </a:rPr>
              <a:t> saúde, felicidade, sucesso!</a:t>
            </a:r>
            <a:endParaRPr lang="en-US" b="1" i="1" dirty="0">
              <a:latin typeface="Arial Black" pitchFamily="34" charset="0"/>
              <a:cs typeface="Arial" charset="0"/>
            </a:endParaRPr>
          </a:p>
          <a:p>
            <a:r>
              <a:rPr lang="en-US" sz="2800" b="1" i="1" dirty="0">
                <a:solidFill>
                  <a:srgbClr val="FF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 relógio está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correndo.</a:t>
            </a:r>
          </a:p>
          <a:p>
            <a:r>
              <a:rPr lang="en-US" sz="2800" b="1" i="1" dirty="0">
                <a:solidFill>
                  <a:srgbClr val="F0EF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Faça o </a:t>
            </a:r>
            <a:r>
              <a:rPr lang="en-US" b="1" i="1" dirty="0">
                <a:latin typeface="Arial Black" pitchFamily="34" charset="0"/>
              </a:rPr>
              <a:t>máximo de hoje</a:t>
            </a:r>
            <a:r>
              <a:rPr lang="en-US" b="1" i="1" dirty="0">
                <a:latin typeface="Arial Black" pitchFamily="34" charset="0"/>
                <a:cs typeface="Arial" charset="0"/>
              </a:rPr>
              <a:t> !</a:t>
            </a:r>
          </a:p>
          <a:p>
            <a:endParaRPr lang="en-US" sz="2800" b="1" i="1" dirty="0">
              <a:solidFill>
                <a:srgbClr val="F0EFE0"/>
              </a:solidFill>
            </a:endParaRPr>
          </a:p>
        </p:txBody>
      </p:sp>
      <p:graphicFrame>
        <p:nvGraphicFramePr>
          <p:cNvPr id="567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685704"/>
              </p:ext>
            </p:extLst>
          </p:nvPr>
        </p:nvGraphicFramePr>
        <p:xfrm>
          <a:off x="6299200" y="3140968"/>
          <a:ext cx="2844800" cy="371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325" name="Clip" r:id="rId4" imgW="3529800" imgH="3934080" progId="MS_ClipArt_Gallery.2">
                  <p:embed/>
                </p:oleObj>
              </mc:Choice>
              <mc:Fallback>
                <p:oleObj name="Clip" r:id="rId4" imgW="3529800" imgH="393408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3140968"/>
                        <a:ext cx="2844800" cy="3717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advTm="414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Para você perceber o valor de </a:t>
            </a:r>
            <a:r>
              <a:rPr 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UM ANO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….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Pergunte a um estudante que repetiu de ano.</a:t>
            </a:r>
            <a:endParaRPr lang="en-US" sz="2800" b="1" dirty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Para você perceber o valor de  </a:t>
            </a:r>
            <a:r>
              <a:rPr 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UM MÊS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…..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Pergunte 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uma mãe que teve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 seu bebê prematuro.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Para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perceber o valor de </a:t>
            </a:r>
            <a:r>
              <a:rPr 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UMA SEMANA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……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Pergunte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ao editor de um jornal </a:t>
            </a:r>
            <a:r>
              <a:rPr lang="en-US" sz="3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semanal.</a:t>
            </a:r>
            <a:r>
              <a:rPr lang="en-US" sz="3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Para perceber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o valor de </a:t>
            </a:r>
            <a:r>
              <a:rPr 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UMA HORA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……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Pergunte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aos apaixonados que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estão esperando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para se encontrarem.</a:t>
            </a:r>
          </a:p>
        </p:txBody>
      </p:sp>
      <p:graphicFrame>
        <p:nvGraphicFramePr>
          <p:cNvPr id="568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089203"/>
              </p:ext>
            </p:extLst>
          </p:nvPr>
        </p:nvGraphicFramePr>
        <p:xfrm>
          <a:off x="7236296" y="5139376"/>
          <a:ext cx="1907704" cy="170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348" name="Clip" r:id="rId4" imgW="4431600" imgH="3957840" progId="MS_ClipArt_Gallery.2">
                  <p:embed/>
                </p:oleObj>
              </mc:Choice>
              <mc:Fallback>
                <p:oleObj name="Clip" r:id="rId4" imgW="4431600" imgH="395784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5139376"/>
                        <a:ext cx="1907704" cy="1703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advTm="61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304800"/>
            <a:ext cx="8928992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Para você perceber o valor de</a:t>
            </a:r>
            <a:r>
              <a:rPr lang="en-US" sz="2800" b="1" dirty="0">
                <a:solidFill>
                  <a:schemeClr val="accent3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00FFFF"/>
                </a:solidFill>
                <a:latin typeface="Arial" charset="0"/>
                <a:cs typeface="Arial" charset="0"/>
              </a:rPr>
              <a:t>UM MINUTO</a:t>
            </a:r>
            <a:r>
              <a:rPr lang="en-US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…..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Pergunte a uma pessoa que perdeu o trem.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Para perceber o valor de  </a:t>
            </a:r>
            <a:r>
              <a:rPr lang="en-US" sz="2800" b="1" dirty="0">
                <a:solidFill>
                  <a:srgbClr val="00FFFF"/>
                </a:solidFill>
                <a:latin typeface="Arial" charset="0"/>
                <a:cs typeface="Arial" charset="0"/>
              </a:rPr>
              <a:t>UM SEGUNDO</a:t>
            </a:r>
            <a:r>
              <a:rPr lang="en-US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….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Pergunte </a:t>
            </a:r>
            <a:r>
              <a:rPr lang="en-US" sz="2800" b="1" dirty="0">
                <a:latin typeface="Arial Black" pitchFamily="34" charset="0"/>
                <a:cs typeface="Arial" charset="0"/>
              </a:rPr>
              <a:t>a uma pessoa que acabou</a:t>
            </a:r>
            <a:r>
              <a:rPr lang="en-US" sz="2800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 de evitar </a:t>
            </a:r>
            <a:r>
              <a:rPr lang="en-US" sz="2800" b="1" dirty="0">
                <a:latin typeface="Arial Black" pitchFamily="34" charset="0"/>
                <a:cs typeface="Arial" charset="0"/>
              </a:rPr>
              <a:t>um acidente.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Para </a:t>
            </a:r>
            <a:r>
              <a:rPr lang="en-US" sz="2800" b="1" dirty="0">
                <a:latin typeface="Arial Black" pitchFamily="34" charset="0"/>
                <a:cs typeface="Arial" charset="0"/>
              </a:rPr>
              <a:t>perceber o valor de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UM MILÉSIMO DE SEGUNDO…..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Pergunte </a:t>
            </a:r>
            <a:r>
              <a:rPr lang="en-US" sz="2800" b="1" dirty="0">
                <a:latin typeface="Arial Black" pitchFamily="34" charset="0"/>
                <a:cs typeface="Arial" charset="0"/>
              </a:rPr>
              <a:t>a uma pessoa que </a:t>
            </a:r>
            <a:r>
              <a:rPr lang="en-US" sz="2800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ganhou uma medalha de </a:t>
            </a:r>
            <a:r>
              <a:rPr lang="en-US" sz="2800" b="1" dirty="0">
                <a:latin typeface="Arial Black" pitchFamily="34" charset="0"/>
                <a:cs typeface="Arial" charset="0"/>
              </a:rPr>
              <a:t>prata nos Jogos Olímpicos.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573444" name="Object 4"/>
          <p:cNvGraphicFramePr>
            <a:graphicFrameLocks noChangeAspect="1"/>
          </p:cNvGraphicFramePr>
          <p:nvPr/>
        </p:nvGraphicFramePr>
        <p:xfrm>
          <a:off x="3581400" y="4572000"/>
          <a:ext cx="3190875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7" name="Clip" r:id="rId4" imgW="3190320" imgH="1742760" progId="MS_ClipArt_Gallery.2">
                  <p:embed/>
                </p:oleObj>
              </mc:Choice>
              <mc:Fallback>
                <p:oleObj name="Clip" r:id="rId4" imgW="3190320" imgH="17427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572000"/>
                        <a:ext cx="3190875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advTm="455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6" y="29696"/>
            <a:ext cx="9137164" cy="68283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Valorize </a:t>
            </a: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cada momento que você tem!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3"/>
                </a:solidFill>
                <a:latin typeface="Arial Black" pitchFamily="34" charset="0"/>
              </a:rPr>
              <a:t>E valorize-o mais porque você o divide com </a:t>
            </a:r>
            <a:r>
              <a:rPr lang="en-US" b="1" dirty="0">
                <a:latin typeface="Arial Black" pitchFamily="34" charset="0"/>
              </a:rPr>
              <a:t>alguém especial, especial </a:t>
            </a:r>
            <a:r>
              <a:rPr lang="en-US" b="1" dirty="0">
                <a:solidFill>
                  <a:schemeClr val="accent3"/>
                </a:solidFill>
                <a:latin typeface="Arial Black" pitchFamily="34" charset="0"/>
              </a:rPr>
              <a:t>o bastante </a:t>
            </a:r>
            <a:r>
              <a:rPr lang="en-US" b="1" dirty="0">
                <a:latin typeface="Arial Black" pitchFamily="34" charset="0"/>
              </a:rPr>
              <a:t>para você gastar </a:t>
            </a:r>
            <a:r>
              <a:rPr lang="en-US" b="1" dirty="0">
                <a:solidFill>
                  <a:schemeClr val="accent3"/>
                </a:solidFill>
                <a:latin typeface="Arial Black" pitchFamily="34" charset="0"/>
              </a:rPr>
              <a:t>o seu tempo.</a:t>
            </a:r>
            <a:br>
              <a:rPr lang="en-US" b="1" dirty="0">
                <a:solidFill>
                  <a:schemeClr val="accent3"/>
                </a:solidFill>
                <a:latin typeface="Arial Black" pitchFamily="34" charset="0"/>
              </a:rPr>
            </a:br>
            <a:r>
              <a:rPr lang="en-US" b="1" dirty="0">
                <a:solidFill>
                  <a:schemeClr val="accent3"/>
                </a:solidFill>
                <a:latin typeface="Arial Black" pitchFamily="34" charset="0"/>
              </a:rPr>
              <a:t>E </a:t>
            </a:r>
            <a:r>
              <a:rPr lang="en-US" b="1" dirty="0">
                <a:latin typeface="Arial Black" pitchFamily="34" charset="0"/>
              </a:rPr>
              <a:t>lembre-se que o tempo não </a:t>
            </a:r>
            <a:r>
              <a:rPr lang="en-US" b="1" dirty="0">
                <a:solidFill>
                  <a:schemeClr val="accent3"/>
                </a:solidFill>
                <a:latin typeface="Arial Black" pitchFamily="34" charset="0"/>
              </a:rPr>
              <a:t>espera por ninguém.</a:t>
            </a:r>
          </a:p>
          <a:p>
            <a:pPr>
              <a:lnSpc>
                <a:spcPct val="90000"/>
              </a:lnSpc>
            </a:pPr>
            <a:endParaRPr lang="en-US" b="1" dirty="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Ontem é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história</a:t>
            </a:r>
            <a:r>
              <a:rPr 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  <a:r>
              <a:rPr 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Amanhã é  </a:t>
            </a:r>
            <a:r>
              <a:rPr 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um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mistério</a:t>
            </a:r>
            <a:r>
              <a:rPr 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Hoje é uma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dádiva de Deus</a:t>
            </a:r>
            <a:r>
              <a:rPr 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Por isso é que ele é chamado ….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	</a:t>
            </a:r>
            <a:r>
              <a:rPr lang="en-US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 </a:t>
            </a:r>
            <a:r>
              <a:rPr lang="en-US" sz="3600" b="1" dirty="0">
                <a:solidFill>
                  <a:schemeClr val="accent3"/>
                </a:solidFill>
                <a:latin typeface="Arial Black" pitchFamily="34" charset="0"/>
              </a:rPr>
              <a:t>Presente</a:t>
            </a:r>
            <a:r>
              <a:rPr lang="en-US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!!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i="1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800" b="1" i="1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69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084867"/>
              </p:ext>
            </p:extLst>
          </p:nvPr>
        </p:nvGraphicFramePr>
        <p:xfrm>
          <a:off x="6084168" y="2852937"/>
          <a:ext cx="3059832" cy="204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373" name="Clip" r:id="rId4" imgW="4399920" imgH="2940120" progId="MS_ClipArt_Gallery.2">
                  <p:embed/>
                </p:oleObj>
              </mc:Choice>
              <mc:Fallback>
                <p:oleObj name="Clip" r:id="rId4" imgW="4399920" imgH="294012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2852937"/>
                        <a:ext cx="3059832" cy="204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advTm="6160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3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66FF33"/>
                </a:solidFill>
                <a:latin typeface="Arial Black" pitchFamily="34" charset="0"/>
                <a:cs typeface="Arial" charset="0"/>
              </a:rPr>
              <a:t>Realmente, amigos são jóias muito raras.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66FF33"/>
                </a:solidFill>
                <a:latin typeface="Arial Black" pitchFamily="34" charset="0"/>
                <a:cs typeface="Arial" charset="0"/>
              </a:rPr>
              <a:t>Eles o fazem sorrir e o encorajam ao sucesso.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Eles </a:t>
            </a:r>
            <a:r>
              <a:rPr lang="en-US" b="1" dirty="0">
                <a:latin typeface="Arial Black" pitchFamily="34" charset="0"/>
                <a:cs typeface="Arial" charset="0"/>
              </a:rPr>
              <a:t>emprestam um ouvido.</a:t>
            </a:r>
            <a:r>
              <a:rPr lang="en-US" b="1" dirty="0">
                <a:latin typeface="Arial Black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Eles </a:t>
            </a:r>
            <a:r>
              <a:rPr lang="en-US" b="1" dirty="0">
                <a:latin typeface="Arial Black" pitchFamily="34" charset="0"/>
                <a:cs typeface="Arial" charset="0"/>
              </a:rPr>
              <a:t>compartilham uma palavra </a:t>
            </a:r>
            <a:r>
              <a:rPr lang="en-US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de louvor e sempre </a:t>
            </a:r>
            <a:r>
              <a:rPr lang="en-US" b="1" dirty="0">
                <a:latin typeface="Arial Black" pitchFamily="34" charset="0"/>
                <a:cs typeface="Arial" charset="0"/>
              </a:rPr>
              <a:t>querem abrir seus corações </a:t>
            </a:r>
            <a:r>
              <a:rPr lang="en-US" b="1" dirty="0">
                <a:solidFill>
                  <a:schemeClr val="accent3"/>
                </a:solidFill>
                <a:latin typeface="Arial Black" pitchFamily="34" charset="0"/>
                <a:cs typeface="Arial" charset="0"/>
              </a:rPr>
              <a:t>para nós.</a:t>
            </a: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66FF33"/>
                </a:solidFill>
                <a:latin typeface="Arial Black" pitchFamily="34" charset="0"/>
                <a:cs typeface="Arial" charset="0"/>
              </a:rPr>
              <a:t>Mostre </a:t>
            </a:r>
            <a:r>
              <a:rPr lang="en-US" b="1" dirty="0">
                <a:latin typeface="Arial Black" pitchFamily="34" charset="0"/>
                <a:cs typeface="Arial" charset="0"/>
              </a:rPr>
              <a:t>aos seus amigos o quanto</a:t>
            </a:r>
            <a:br>
              <a:rPr lang="en-US" b="1" dirty="0">
                <a:solidFill>
                  <a:srgbClr val="66FF33"/>
                </a:solidFill>
                <a:latin typeface="Arial Black" pitchFamily="34" charset="0"/>
                <a:cs typeface="Arial" charset="0"/>
              </a:rPr>
            </a:br>
            <a:r>
              <a:rPr lang="en-US" b="1" dirty="0">
                <a:solidFill>
                  <a:srgbClr val="66FF33"/>
                </a:solidFill>
                <a:latin typeface="Arial Black" pitchFamily="34" charset="0"/>
                <a:cs typeface="Arial" charset="0"/>
              </a:rPr>
              <a:t> você se importa..…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2800" b="1" dirty="0">
              <a:solidFill>
                <a:srgbClr val="FF3300"/>
              </a:solidFill>
              <a:latin typeface="Arial" charset="0"/>
            </a:endParaRPr>
          </a:p>
          <a:p>
            <a:pPr marL="1162050" lvl="2">
              <a:lnSpc>
                <a:spcPct val="110000"/>
              </a:lnSpc>
              <a:buFontTx/>
              <a:buNone/>
            </a:pP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Envie esta mensagem a todos que</a:t>
            </a:r>
            <a:br>
              <a:rPr lang="en-US" sz="2000" b="1" dirty="0">
                <a:solidFill>
                  <a:srgbClr val="FFFF00"/>
                </a:solidFill>
                <a:latin typeface="Arial" charset="0"/>
              </a:rPr>
            </a:b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 você considera UM AMIGO.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5703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129587"/>
              </p:ext>
            </p:extLst>
          </p:nvPr>
        </p:nvGraphicFramePr>
        <p:xfrm>
          <a:off x="7045166" y="5157192"/>
          <a:ext cx="2095659" cy="1694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396" name="Clip" r:id="rId4" imgW="2322360" imgH="1877760" progId="MS_ClipArt_Gallery.2">
                  <p:embed/>
                </p:oleObj>
              </mc:Choice>
              <mc:Fallback>
                <p:oleObj name="Clip" r:id="rId4" imgW="2322360" imgH="187776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166" y="5157192"/>
                        <a:ext cx="2095659" cy="1694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advTm="464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4237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Abençoemos aqueles que se preocupam conosco, que nos amam, que nos atendem as necessidades… Valorizemos o amigo que nos socorre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 se interessa por 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nós, que nos escreve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 nos telefona para 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saber como estamos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indo… A amizade é uma 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dádiva de Deus. Mais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tarde, haveremos de 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sentir falta daqueles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 não nos deixam </a:t>
            </a:r>
            <a:r>
              <a:rPr lang="pt-BR" sz="28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experimentar solidão.</a:t>
            </a:r>
          </a:p>
        </p:txBody>
      </p:sp>
      <p:sp>
        <p:nvSpPr>
          <p:cNvPr id="3" name="AutoShape 2" descr="Resultado de imagem para amigos se abraÃ§an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4" name="AutoShape 4" descr="Resultado de imagem para amigos se abraÃ§and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574471" name="Picture 7" descr="Resultado de imagem para abraÃ§o de Jesus e chico xav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017" y="3493963"/>
            <a:ext cx="3171472" cy="335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60375" y="4707370"/>
            <a:ext cx="53912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 h i c o   X a v i e r 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8461031"/>
      </p:ext>
    </p:extLst>
  </p:cSld>
  <p:clrMapOvr>
    <a:masterClrMapping/>
  </p:clrMapOvr>
  <p:transition advTm="501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7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4.9|11.9|11.4|8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7.9|8.3|8.7|7.4|9.7|7.1|8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9|8.5|8.4|7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5.9|7.4|4.8|6.7|8|10|6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6|6.6|9.8|7.5|5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8.6|21.9|5.5|5.9|5.2|5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8.8|9.8|6.5|9.3|7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1.4|6.6"/>
</p:tagLst>
</file>

<file path=ppt/theme/theme1.xml><?xml version="1.0" encoding="utf-8"?>
<a:theme xmlns:a="http://schemas.openxmlformats.org/drawingml/2006/main" name="a_conta">
  <a:themeElements>
    <a:clrScheme name="a_vid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_vid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a_vid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vid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_vid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vid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vid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vid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_vid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a_conta</Template>
  <TotalTime>162</TotalTime>
  <Words>552</Words>
  <Application>Microsoft Office PowerPoint</Application>
  <PresentationFormat>Apresentação na tela (4:3)</PresentationFormat>
  <Paragraphs>51</Paragraphs>
  <Slides>9</Slides>
  <Notes>0</Notes>
  <HiddenSlides>0</HiddenSlides>
  <MMClips>1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a_conta</vt:lpstr>
      <vt:lpstr>Clip</vt:lpstr>
      <vt:lpstr>A Conta Bancária da Vida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Conta Bancária da Vida</dc:title>
  <dc:creator>Araujo</dc:creator>
  <cp:lastModifiedBy>Nelson Mendes</cp:lastModifiedBy>
  <cp:revision>22</cp:revision>
  <cp:lastPrinted>1601-01-01T00:00:00Z</cp:lastPrinted>
  <dcterms:created xsi:type="dcterms:W3CDTF">2019-09-01T17:55:22Z</dcterms:created>
  <dcterms:modified xsi:type="dcterms:W3CDTF">2020-02-28T18:13:51Z</dcterms:modified>
</cp:coreProperties>
</file>